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61" r:id="rId2"/>
    <p:sldId id="262" r:id="rId3"/>
    <p:sldId id="271" r:id="rId4"/>
    <p:sldId id="260" r:id="rId5"/>
    <p:sldId id="263" r:id="rId6"/>
    <p:sldId id="272" r:id="rId7"/>
    <p:sldId id="265" r:id="rId8"/>
    <p:sldId id="268" r:id="rId9"/>
    <p:sldId id="267" r:id="rId10"/>
    <p:sldId id="269" r:id="rId11"/>
    <p:sldId id="285" r:id="rId12"/>
    <p:sldId id="270" r:id="rId13"/>
    <p:sldId id="266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>
        <p:scale>
          <a:sx n="66" d="100"/>
          <a:sy n="66" d="100"/>
        </p:scale>
        <p:origin x="-6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37FE-26E2-4B20-BD1C-66740D815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6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C484C-49F3-4EE5-AA22-61C3EC80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4167-4DA6-4A8E-BF57-718919E1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8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8F4-E7FB-4861-AF4E-21564EB2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3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BD2C9-9278-4F59-AB11-FA4C7560C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D19DD-75E2-4111-89C0-385CEACCA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F600E-3BA3-4897-87C2-C35386969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1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EDC5-1110-49C4-BA28-AF7A6B807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5420B-9A4B-409A-849F-FFC356280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8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8215C-C326-44B0-8103-A487529E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78222-5536-4005-86F1-206EB899D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7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42150-75EE-480A-AF29-1BF20C1F7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gif"/><Relationship Id="rId10" Type="http://schemas.openxmlformats.org/officeDocument/2006/relationships/slide" Target="slide5.xml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6.png"/><Relationship Id="rId5" Type="http://schemas.openxmlformats.org/officeDocument/2006/relationships/image" Target="../media/image36.gif"/><Relationship Id="rId4" Type="http://schemas.openxmlformats.org/officeDocument/2006/relationships/image" Target="../media/image55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6.gif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9.jpeg"/><Relationship Id="rId5" Type="http://schemas.openxmlformats.org/officeDocument/2006/relationships/image" Target="../media/image44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71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Gigabyte\Desktop\HOI%20GIANG%20NGA%2017-18\VIDEO%20HOAT%20DONG%201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1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Gigabyte\Desktop\HOI%20GIANG%20NGA%2017-18\video%20hoat%20dong%202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gi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5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36.gif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179388" y="188913"/>
            <a:ext cx="368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oa-qua-mua-h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0" y="6211888"/>
            <a:ext cx="827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11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38877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GD-ĐT  QUẬN  LONG BIÊN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MN BẮC CẦU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WordArt 12"/>
          <p:cNvSpPr>
            <a:spLocks noChangeArrowheads="1" noChangeShapeType="1" noTextEdit="1"/>
          </p:cNvSpPr>
          <p:nvPr/>
        </p:nvSpPr>
        <p:spPr bwMode="auto">
          <a:xfrm>
            <a:off x="4787900" y="511175"/>
            <a:ext cx="3892550" cy="27654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903668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GIẢNG ĐIỆN TỬ</a:t>
            </a:r>
          </a:p>
        </p:txBody>
      </p:sp>
      <p:sp>
        <p:nvSpPr>
          <p:cNvPr id="2054" name="WordArt 13"/>
          <p:cNvSpPr>
            <a:spLocks noChangeArrowheads="1" noChangeShapeType="1" noTextEdit="1"/>
          </p:cNvSpPr>
          <p:nvPr/>
        </p:nvSpPr>
        <p:spPr bwMode="auto">
          <a:xfrm>
            <a:off x="4427538" y="1125538"/>
            <a:ext cx="4643437" cy="244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 PHÁ KHOA HỌC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đề: Bé cần gì để lớn lên và khỏe mạnh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 tài: Điều kiện để cơ thể bé phát triển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Đối tượng: Mẫu giáo lớn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-36513" y="0"/>
            <a:ext cx="9180513" cy="6965950"/>
            <a:chOff x="-23" y="0"/>
            <a:chExt cx="5851" cy="4388"/>
          </a:xfrm>
        </p:grpSpPr>
        <p:pic>
          <p:nvPicPr>
            <p:cNvPr id="2067" name="Picture 38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5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37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4292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38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20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37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WordArt 13"/>
          <p:cNvSpPr>
            <a:spLocks noChangeArrowheads="1" noChangeShapeType="1" noTextEdit="1"/>
          </p:cNvSpPr>
          <p:nvPr/>
        </p:nvSpPr>
        <p:spPr bwMode="auto">
          <a:xfrm>
            <a:off x="609600" y="4756150"/>
            <a:ext cx="2500313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Tác giả:</a:t>
            </a:r>
          </a:p>
          <a:p>
            <a:pPr algn="ctr"/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Vũ Thị Nga</a:t>
            </a:r>
          </a:p>
          <a:p>
            <a:pPr algn="ctr"/>
            <a:endParaRPr lang="en-US" sz="3600" b="1" kern="1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7" name="Picture 15" descr="9f800611d742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2809" r="4222"/>
          <a:stretch>
            <a:fillRect/>
          </a:stretch>
        </p:blipFill>
        <p:spPr bwMode="auto">
          <a:xfrm>
            <a:off x="2843213" y="3068638"/>
            <a:ext cx="19446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hoa-qua-mua-he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316913" y="6324600"/>
            <a:ext cx="682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hoa-qua-mua-he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243888" y="0"/>
            <a:ext cx="9001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4500563" y="188913"/>
            <a:ext cx="590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250825" y="3141663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0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377238" y="3284538"/>
            <a:ext cx="5302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1" descr="hoa-qua-mua-he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5076825" y="4086225"/>
            <a:ext cx="61118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WordArt 22"/>
          <p:cNvSpPr>
            <a:spLocks noChangeArrowheads="1" noChangeShapeType="1" noTextEdit="1"/>
          </p:cNvSpPr>
          <p:nvPr/>
        </p:nvSpPr>
        <p:spPr bwMode="auto">
          <a:xfrm>
            <a:off x="3924300" y="5589588"/>
            <a:ext cx="4859338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Gmail: vuthinga2004@gmail.com</a:t>
            </a:r>
          </a:p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 điện thoại:0973387195</a:t>
            </a:r>
          </a:p>
        </p:txBody>
      </p:sp>
      <p:pic>
        <p:nvPicPr>
          <p:cNvPr id="23" name="Picture 12" descr="http://webdata.vcmedia.vn/webdata/100/951ffcarticle01fcc483e00000578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1905000" cy="1752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" name="Picture 9" descr="E:\UDCNTT Nhóm thực phẩm\New folder\images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2209800" cy="17526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4435" name="Picture 3" descr="bethed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0564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6" name="Picture 4" descr="thuc-don-dinh-duong-cho-be-mua-he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0564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9" name="Text Box 7"/>
          <p:cNvSpPr txBox="1">
            <a:spLocks noChangeArrowheads="1"/>
          </p:cNvSpPr>
          <p:nvPr/>
        </p:nvSpPr>
        <p:spPr bwMode="auto">
          <a:xfrm>
            <a:off x="827088" y="6524625"/>
            <a:ext cx="1728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s85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277" name="Picture 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" y="0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6" y="4224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4445" name="Picture 2" descr="http://www.trohi.vn/wp-content/uploads/2013/06/Thap-dinh-duong-can-doi-hop-ly-trohi.vn_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58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6" name="TextBox 3"/>
          <p:cNvSpPr txBox="1">
            <a:spLocks noChangeArrowheads="1"/>
          </p:cNvSpPr>
          <p:nvPr/>
        </p:nvSpPr>
        <p:spPr bwMode="auto">
          <a:xfrm>
            <a:off x="1143000" y="22860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  THÁP DINH DƯỠNG ĐỂ   ĂN UỐNG HỢP LÝ</a:t>
            </a:r>
          </a:p>
        </p:txBody>
      </p:sp>
      <p:pic>
        <p:nvPicPr>
          <p:cNvPr id="274447" name="Picture 4" descr="2 BÔNG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5438775" y="61595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8" name="Picture 5" descr="2 BÔNG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74"/>
          <a:stretch>
            <a:fillRect/>
          </a:stretch>
        </p:blipFill>
        <p:spPr bwMode="auto">
          <a:xfrm>
            <a:off x="0" y="0"/>
            <a:ext cx="37338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9" name="Picture 4" descr="2 BÔNG H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281988" y="0"/>
            <a:ext cx="91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50" name="Picture 4" descr="2 BÔNG HO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1"/>
          <a:stretch>
            <a:fillRect/>
          </a:stretch>
        </p:blipFill>
        <p:spPr bwMode="auto">
          <a:xfrm>
            <a:off x="0" y="2971800"/>
            <a:ext cx="91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Effect transition="out" filter="circle(in)">
                                      <p:cBhvr>
                                        <p:cTn id="16" dur="1000"/>
                                        <p:tgtEl>
                                          <p:spTgt spid="274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10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10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" dur="10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274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274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2000"/>
                                        <p:tgtEl>
                                          <p:spTgt spid="274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2000"/>
                                        <p:tgtEl>
                                          <p:spTgt spid="274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4" grpId="0"/>
      <p:bldP spid="274439" grpId="0"/>
      <p:bldP spid="2744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297" name="Picture 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" y="0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6" y="4224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3722" name="Picture 10" descr="rau c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3" name="Picture 11" descr="qua tao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857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4" name="Picture 12" descr="ca ro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5" name="Picture 13" descr="ca chua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0"/>
            <a:ext cx="2609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7" name="Picture 15" descr="qua d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FF6"/>
              </a:clrFrom>
              <a:clrTo>
                <a:srgbClr val="FC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8" name="WordArt 16"/>
          <p:cNvSpPr>
            <a:spLocks noChangeArrowheads="1" noChangeShapeType="1" noTextEdit="1"/>
          </p:cNvSpPr>
          <p:nvPr/>
        </p:nvSpPr>
        <p:spPr bwMode="auto">
          <a:xfrm>
            <a:off x="457200" y="2819400"/>
            <a:ext cx="82296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hát" Mời bạn ăn</a:t>
            </a:r>
            <a:endParaRPr lang="en-US" sz="3600" b="1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43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43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igabyte\Downloads\IMG_550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Gigabyte\Downloads\IMG_5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Gigabyte\Downloads\IMG_54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:\Users\Gigabyte\Downloads\IMG_5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Kết quả hình ảnh cho TRỒNG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AutoShape 4" descr="Kết quả hình ảnh cho TRỒNG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AutoShape 6" descr="Kết quả hình ảnh cho TRỒNG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AutoShape 8" descr="Kết quả hình ảnh cho TRỒNG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AutoShape 10" descr="Kết quả hình ảnh cho TRỒNG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3" name="Picture 12" descr="Kết quả hình ảnh cho TRỒNG C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2672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8" descr="Kết quả hình ảnh cho TRỒNG C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657600"/>
            <a:ext cx="44338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13"/>
          <p:cNvSpPr>
            <a:spLocks noChangeArrowheads="1" noChangeShapeType="1" noTextEdit="1"/>
          </p:cNvSpPr>
          <p:nvPr/>
        </p:nvSpPr>
        <p:spPr bwMode="auto">
          <a:xfrm>
            <a:off x="609600" y="1836738"/>
            <a:ext cx="7924800" cy="227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2:</a:t>
            </a: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ĐÌNH ĐOÀN KẾT</a:t>
            </a:r>
          </a:p>
        </p:txBody>
      </p:sp>
      <p:pic>
        <p:nvPicPr>
          <p:cNvPr id="15363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316913" y="0"/>
            <a:ext cx="827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17526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34290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5019675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18288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35052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5095875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0" y="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4114800" y="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316913" y="6172200"/>
            <a:ext cx="827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0" y="617220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4114800" y="617220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762000" y="-762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876800" y="-762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838200" y="60198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953000" y="60198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066800" y="7112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1: CHỌN NHANH ĐÁP ÁN </a:t>
            </a:r>
          </a:p>
        </p:txBody>
      </p:sp>
      <p:pic>
        <p:nvPicPr>
          <p:cNvPr id="16387" name="Picture 4" descr="2 BÔ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9436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60198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685800" y="1676400"/>
            <a:ext cx="84169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fr-FR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 và cách chơi: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Các thành viên trong các gia đình hãy lắng nghe 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thật kỹ câu hỏi, thời gian suy nghĩ là 5 giây, 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hết thời gian chọn thẻ số trong rổ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 của mình giơ lên tương ứng với số đáp án đúng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của chương trình, mỗi câu trả lời đúng các gia đình 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sẽ được thưởng một tràng pháo tay, đến cuối trò chơi 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gia đình nào không có người chọn sai đáp án thì </a:t>
            </a:r>
          </a:p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gia đình đó được thưởng 1 bông hoa.</a:t>
            </a:r>
            <a:endParaRPr lang="fr-FR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9906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1: CHỌN NHANH ĐÁP ÁN </a:t>
            </a:r>
          </a:p>
        </p:txBody>
      </p:sp>
      <p:pic>
        <p:nvPicPr>
          <p:cNvPr id="17411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7912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58674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1143000" y="1219200"/>
            <a:ext cx="8153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Câu hỏi 1:Bé lớn lên là nhờ những yếu tố nào ?</a:t>
            </a:r>
            <a:endParaRPr lang="en-US" sz="3200"/>
          </a:p>
          <a:p>
            <a:pPr eaLnBrk="0" hangingPunct="0">
              <a:lnSpc>
                <a:spcPct val="20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1.Ăn uống đủ chất</a:t>
            </a:r>
            <a:endParaRPr lang="en-US" sz="3200" b="1"/>
          </a:p>
          <a:p>
            <a:pPr eaLnBrk="0" hangingPunct="0">
              <a:lnSpc>
                <a:spcPct val="20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2.Được mọi người yêu thương, chăm sóc.</a:t>
            </a:r>
            <a:endParaRPr lang="en-US" sz="3200" b="1"/>
          </a:p>
          <a:p>
            <a:pPr eaLnBrk="0" hangingPunct="0">
              <a:lnSpc>
                <a:spcPct val="20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3.Bé tự lớn lên</a:t>
            </a:r>
            <a:endParaRPr lang="fr-FR" sz="3200" b="1"/>
          </a:p>
        </p:txBody>
      </p:sp>
      <p:pic>
        <p:nvPicPr>
          <p:cNvPr id="17416" name="Picture 309" descr="ALRMCL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3" name="Oval 340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4" name="Oval 339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Oval 338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6" name="Oval 337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7" name="Oval 336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3" name="Smiley Face 22"/>
          <p:cNvSpPr/>
          <p:nvPr/>
        </p:nvSpPr>
        <p:spPr>
          <a:xfrm>
            <a:off x="304800" y="3352800"/>
            <a:ext cx="83820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Smiley Face 23"/>
          <p:cNvSpPr/>
          <p:nvPr/>
        </p:nvSpPr>
        <p:spPr>
          <a:xfrm>
            <a:off x="304800" y="2362200"/>
            <a:ext cx="83820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9906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1: CHỌN NHANH ĐÁP ÁN </a:t>
            </a:r>
          </a:p>
        </p:txBody>
      </p:sp>
      <p:pic>
        <p:nvPicPr>
          <p:cNvPr id="18435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7912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58674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09" descr="ALRMCL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3" name="Oval 340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4" name="Oval 339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Oval 338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6" name="Oval 337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7" name="Oval 336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3" name="Smiley Face 22"/>
          <p:cNvSpPr/>
          <p:nvPr/>
        </p:nvSpPr>
        <p:spPr>
          <a:xfrm>
            <a:off x="381000" y="3810000"/>
            <a:ext cx="83820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447" name="Rectangle 1"/>
          <p:cNvSpPr>
            <a:spLocks noChangeArrowheads="1"/>
          </p:cNvSpPr>
          <p:nvPr/>
        </p:nvSpPr>
        <p:spPr bwMode="auto">
          <a:xfrm>
            <a:off x="1219200" y="838200"/>
            <a:ext cx="7086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Câu hỏi 2: Những nhóm chất cần cho bữa ăn  hằng ngày của bé 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1.Chất béo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2.Chất đạm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3.Chất béo, chất đạm, chất bột đường, chất vitamim và muối khoáng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9906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1: CHỌN NHANH ĐÁP ÁN </a:t>
            </a:r>
          </a:p>
        </p:txBody>
      </p:sp>
      <p:pic>
        <p:nvPicPr>
          <p:cNvPr id="1945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7912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58674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09" descr="ALRMCL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3" name="Oval 340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4" name="Oval 339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Oval 338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6" name="Oval 337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7" name="Oval 336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3" name="Smiley Face 22"/>
          <p:cNvSpPr/>
          <p:nvPr/>
        </p:nvSpPr>
        <p:spPr>
          <a:xfrm>
            <a:off x="838200" y="4648200"/>
            <a:ext cx="83820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471" name="Rectangle 1"/>
          <p:cNvSpPr>
            <a:spLocks noChangeArrowheads="1"/>
          </p:cNvSpPr>
          <p:nvPr/>
        </p:nvSpPr>
        <p:spPr bwMode="auto">
          <a:xfrm>
            <a:off x="1752600" y="914400"/>
            <a:ext cx="7162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Câu hỏi 3:  Bé phải làm gì để cơ thể </a:t>
            </a:r>
          </a:p>
          <a:p>
            <a:pPr algn="ctr">
              <a:lnSpc>
                <a:spcPct val="15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mình lớn lên và khỏe mạnh 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1. Ăn uống đủ chất, đảm bảo vệ sinh.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2. Tập thể dục thường xuyên và biết </a:t>
            </a: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    giữ gìn vệ sinh thân thể.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3. Cả 2 phương án trên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9906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1: CHỌN NHANH ĐÁP ÁN </a:t>
            </a:r>
          </a:p>
        </p:txBody>
      </p:sp>
      <p:pic>
        <p:nvPicPr>
          <p:cNvPr id="20483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7912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58674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3048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09" descr="ALRMCL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3" name="Oval 340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4" name="Oval 339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Oval 338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6" name="Oval 337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7" name="Oval 336"/>
          <p:cNvSpPr>
            <a:spLocks noChangeArrowheads="1"/>
          </p:cNvSpPr>
          <p:nvPr/>
        </p:nvSpPr>
        <p:spPr bwMode="auto">
          <a:xfrm>
            <a:off x="6400800" y="533400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3" name="Smiley Face 22"/>
          <p:cNvSpPr/>
          <p:nvPr/>
        </p:nvSpPr>
        <p:spPr>
          <a:xfrm>
            <a:off x="990600" y="3200400"/>
            <a:ext cx="83820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495" name="Rectangle 1"/>
          <p:cNvSpPr>
            <a:spLocks noChangeArrowheads="1"/>
          </p:cNvSpPr>
          <p:nvPr/>
        </p:nvSpPr>
        <p:spPr bwMode="auto">
          <a:xfrm>
            <a:off x="1752600" y="838200"/>
            <a:ext cx="7010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Câu hỏi 4: Bé phải làm gì để có một </a:t>
            </a:r>
          </a:p>
          <a:p>
            <a:pPr algn="ctr">
              <a:lnSpc>
                <a:spcPct val="150000"/>
              </a:lnSpc>
            </a:pPr>
            <a:r>
              <a:rPr lang="fr-FR" sz="3200" i="1">
                <a:latin typeface="Times New Roman" pitchFamily="18" charset="0"/>
                <a:cs typeface="Times New Roman" pitchFamily="18" charset="0"/>
              </a:rPr>
              <a:t>bầu không khí trong lành 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1. Vứt rác bừa bãi.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2.Vứt rác đúng nơi quy định, quét dọn</a:t>
            </a: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     sạch sẽ, trồng nhiều cây xanh.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200" b="1">
                <a:latin typeface="Times New Roman" pitchFamily="18" charset="0"/>
                <a:cs typeface="Times New Roman" pitchFamily="18" charset="0"/>
              </a:rPr>
              <a:t>3.Ngắt hoa, bẻ cành cây. 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5" name="AutoShape 7"/>
          <p:cNvSpPr>
            <a:spLocks noChangeArrowheads="1"/>
          </p:cNvSpPr>
          <p:nvPr/>
        </p:nvSpPr>
        <p:spPr bwMode="auto">
          <a:xfrm>
            <a:off x="0" y="1295400"/>
            <a:ext cx="2286000" cy="40386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00CC00"/>
              </a:gs>
              <a:gs pos="50000">
                <a:schemeClr val="accent1"/>
              </a:gs>
              <a:gs pos="100000">
                <a:srgbClr val="00CC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66800" y="1600200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076" name="WordArt 6"/>
          <p:cNvSpPr>
            <a:spLocks noChangeArrowheads="1" noChangeShapeType="1" noTextEdit="1"/>
          </p:cNvSpPr>
          <p:nvPr/>
        </p:nvSpPr>
        <p:spPr bwMode="auto">
          <a:xfrm>
            <a:off x="304800" y="1905000"/>
            <a:ext cx="1657350" cy="2847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Chương</a:t>
            </a:r>
          </a:p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trình</a:t>
            </a:r>
          </a:p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" GÍ ĐÌNH</a:t>
            </a:r>
          </a:p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VUI KHỎE"</a:t>
            </a:r>
            <a:endParaRPr lang="en-US" sz="3600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7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5257800" y="6096000"/>
            <a:ext cx="388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74"/>
          <a:stretch>
            <a:fillRect/>
          </a:stretch>
        </p:blipFill>
        <p:spPr bwMode="auto">
          <a:xfrm>
            <a:off x="0" y="0"/>
            <a:ext cx="373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 rot="-5524211">
            <a:off x="6819900" y="1562100"/>
            <a:ext cx="388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1"/>
          <a:stretch>
            <a:fillRect/>
          </a:stretch>
        </p:blipFill>
        <p:spPr bwMode="auto">
          <a:xfrm>
            <a:off x="0" y="2971800"/>
            <a:ext cx="76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C:\Users\Gigabyte\Downloads\IMG_5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524000" y="5029200"/>
            <a:ext cx="6934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trình gồm có 2 phần:</a:t>
            </a:r>
            <a:endParaRPr lang="en-US" sz="3200" b="1">
              <a:solidFill>
                <a:srgbClr val="FF0000"/>
              </a:solidFill>
            </a:endParaRPr>
          </a:p>
          <a:p>
            <a:pPr algn="ctr" eaLnBrk="0" hangingPunct="0"/>
            <a:r>
              <a:rPr lang="en-US" sz="3200" b="1">
                <a:latin typeface="Times New Roman" pitchFamily="18" charset="0"/>
                <a:cs typeface="Times New Roman" pitchFamily="18" charset="0"/>
              </a:rPr>
              <a:t>*Phần 1: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 thông thái</a:t>
            </a:r>
            <a:endParaRPr lang="en-US" sz="3200" b="1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       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*Phần 2: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 đoàn kết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10668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 algn="ctr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2: CHUNG SỨC</a:t>
            </a:r>
          </a:p>
        </p:txBody>
      </p:sp>
      <p:pic>
        <p:nvPicPr>
          <p:cNvPr id="21507" name="Picture 4" descr="2 BÔ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9436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60198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685800" y="838200"/>
            <a:ext cx="7986713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 và cách chơi: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Mỗi gia đình sẽ được BTC cuộc thi phát một bức 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tranh to, trong bức tranh đó có hình ảnh đúng – sai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 về việc bảo vệ sức khỏe, bảo vệ môi trường,  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nhiệm vụ của các gia đình là phải chọn hình ảnh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 khuôn mặt cười, khuôn mặt mếu dán vào các ô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 có hành động phù hợp. Gia đình nào dán nhiều</a:t>
            </a:r>
          </a:p>
          <a:p>
            <a:pPr>
              <a:lnSpc>
                <a:spcPct val="150000"/>
              </a:lnSpc>
            </a:pPr>
            <a:r>
              <a:rPr lang="fr-FR" sz="3000">
                <a:latin typeface="Times New Roman" pitchFamily="18" charset="0"/>
                <a:cs typeface="Times New Roman" pitchFamily="18" charset="0"/>
              </a:rPr>
              <a:t> đáp án chính xác thì sẽ được tặng 1 bông hoa.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1066800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 algn="ctr"/>
            <a:r>
              <a:rPr lang="en-US" sz="3200" b="1"/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TRÒ CHƠI 3: AI NHANH HƠN</a:t>
            </a:r>
          </a:p>
        </p:txBody>
      </p:sp>
      <p:pic>
        <p:nvPicPr>
          <p:cNvPr id="22531" name="Picture 4" descr="2 BÔ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9436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60198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738188" y="638175"/>
            <a:ext cx="8101012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 và cách chơi:</a:t>
            </a:r>
          </a:p>
          <a:p>
            <a:r>
              <a:rPr lang="en-US" sz="3200"/>
              <a:t>Chia làm 3 gia đình: BTC đã chuẩn bị cho </a:t>
            </a:r>
          </a:p>
          <a:p>
            <a:r>
              <a:rPr lang="en-US" sz="3200"/>
              <a:t>mỗi gia đình một tấm bảng chia làm 3 ô có</a:t>
            </a:r>
          </a:p>
          <a:p>
            <a:r>
              <a:rPr lang="en-US" sz="3200"/>
              <a:t>dán sẵn ký hiệu của từng gia đình và các </a:t>
            </a:r>
          </a:p>
          <a:p>
            <a:r>
              <a:rPr lang="en-US" sz="3200"/>
              <a:t>lô tô món ăn. Nhiệm vụ của 3 gia đình hãy </a:t>
            </a:r>
          </a:p>
          <a:p>
            <a:r>
              <a:rPr lang="en-US" sz="3200"/>
              <a:t>lựa chọn các món ăn để giúp cơ thể phát</a:t>
            </a:r>
          </a:p>
          <a:p>
            <a:r>
              <a:rPr lang="en-US" sz="3200"/>
              <a:t>triển đầy đủ và dán đúng vào ô có ký hiệu</a:t>
            </a:r>
          </a:p>
          <a:p>
            <a:r>
              <a:rPr lang="en-US" sz="3200"/>
              <a:t>tương ứng của từng nhóm chât. Trong thời</a:t>
            </a:r>
          </a:p>
          <a:p>
            <a:r>
              <a:rPr lang="en-US" sz="3200"/>
              <a:t>gian một bản nhạc gia đình nào dán đúng</a:t>
            </a:r>
          </a:p>
          <a:p>
            <a:r>
              <a:rPr lang="en-US" sz="3200"/>
              <a:t>yêu cầu sẽ được thưởng 1 bông hoa vào</a:t>
            </a:r>
          </a:p>
          <a:p>
            <a:r>
              <a:rPr lang="en-US" sz="3200"/>
              <a:t>bảng thành tích.</a:t>
            </a:r>
          </a:p>
          <a:p>
            <a:pPr>
              <a:lnSpc>
                <a:spcPct val="150000"/>
              </a:lnSpc>
            </a:pP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5257800" y="5521325"/>
            <a:ext cx="3886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74"/>
          <a:stretch>
            <a:fillRect/>
          </a:stretch>
        </p:blipFill>
        <p:spPr bwMode="auto">
          <a:xfrm>
            <a:off x="0" y="0"/>
            <a:ext cx="37338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559" name="Picture 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" y="0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6" y="4224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0891" name="Picture 11" descr="Status-weather-clear-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178276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457200" y="2819400"/>
            <a:ext cx="82296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/>
          <p:cNvSpPr>
            <a:spLocks noChangeArrowheads="1" noChangeShapeType="1" noTextEdit="1"/>
          </p:cNvSpPr>
          <p:nvPr/>
        </p:nvSpPr>
        <p:spPr bwMode="auto">
          <a:xfrm>
            <a:off x="609600" y="1836738"/>
            <a:ext cx="7924800" cy="227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1:</a:t>
            </a: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ĐÌNH THÔNG THÁI</a:t>
            </a:r>
          </a:p>
        </p:txBody>
      </p:sp>
      <p:pic>
        <p:nvPicPr>
          <p:cNvPr id="4099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316913" y="0"/>
            <a:ext cx="827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17526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34290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0" y="5019675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18288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3505200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ANd9GcRaFT882OM0zRG6_whONIz0czkSw5BDrtlyd_V1TXm4ql9bTJN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6609" r="11487" b="13435"/>
          <a:stretch>
            <a:fillRect/>
          </a:stretch>
        </p:blipFill>
        <p:spPr bwMode="auto">
          <a:xfrm>
            <a:off x="8534400" y="5095875"/>
            <a:ext cx="528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0" y="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4114800" y="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8316913" y="6172200"/>
            <a:ext cx="827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0" y="617220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" descr="hoa-qua-mua-h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1827" r="9944" b="2930"/>
          <a:stretch>
            <a:fillRect/>
          </a:stretch>
        </p:blipFill>
        <p:spPr bwMode="auto">
          <a:xfrm>
            <a:off x="4114800" y="6172200"/>
            <a:ext cx="82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762000" y="-762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876800" y="-762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838200" y="601980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953000" y="601980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762000" y="293688"/>
            <a:ext cx="7848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sz="32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Hoạt động 1: khám phá bé được sinh ra</a:t>
            </a:r>
          </a:p>
          <a:p>
            <a:pPr marL="514350" indent="-514350" algn="ctr"/>
            <a:r>
              <a:rPr lang="en-US" sz="32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và lớn lên như thế nào?</a:t>
            </a:r>
            <a:endParaRPr lang="en-US" sz="3200" b="1"/>
          </a:p>
        </p:txBody>
      </p:sp>
      <p:pic>
        <p:nvPicPr>
          <p:cNvPr id="5123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9436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60198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IDEO HOAT DONG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http://webdata.vcmedia.vn/webdata/100/951ffcarticle01fcc483e00000578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16764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4" descr="http://media.lamsao.com/Data/diepptn/28112014/8_dieu_bo_me_can_thuc_hien_khi_cho_tre_di_hoc_mam_non_3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E:\UDCNTT Nhóm thực phẩm\New folder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Line 28"/>
          <p:cNvSpPr>
            <a:spLocks noChangeShapeType="1"/>
          </p:cNvSpPr>
          <p:nvPr/>
        </p:nvSpPr>
        <p:spPr bwMode="auto">
          <a:xfrm>
            <a:off x="0" y="3733800"/>
            <a:ext cx="9144000" cy="46038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2" descr="D:\images713414_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74850"/>
            <a:ext cx="16764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http://baosuckhoe.org/wp-content/uploads/2013/08/4-luu-y-cuc-ky-quan-trong-trong-cham-be-so-sinh-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9675"/>
            <a:ext cx="1600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16"/>
          <p:cNvSpPr>
            <a:spLocks noChangeArrowheads="1"/>
          </p:cNvSpPr>
          <p:nvPr/>
        </p:nvSpPr>
        <p:spPr bwMode="auto">
          <a:xfrm rot="-1958816">
            <a:off x="1600200" y="2590800"/>
            <a:ext cx="360363" cy="222250"/>
          </a:xfrm>
          <a:prstGeom prst="rightArrow">
            <a:avLst>
              <a:gd name="adj1" fmla="val 50000"/>
              <a:gd name="adj2" fmla="val 405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AutoShape 17"/>
          <p:cNvSpPr>
            <a:spLocks noChangeArrowheads="1"/>
          </p:cNvSpPr>
          <p:nvPr/>
        </p:nvSpPr>
        <p:spPr bwMode="auto">
          <a:xfrm>
            <a:off x="3505200" y="1911350"/>
            <a:ext cx="360363" cy="222250"/>
          </a:xfrm>
          <a:prstGeom prst="rightArrow">
            <a:avLst>
              <a:gd name="adj1" fmla="val 50000"/>
              <a:gd name="adj2" fmla="val 405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8"/>
          <p:cNvSpPr>
            <a:spLocks noChangeArrowheads="1"/>
          </p:cNvSpPr>
          <p:nvPr/>
        </p:nvSpPr>
        <p:spPr bwMode="auto">
          <a:xfrm>
            <a:off x="5430838" y="1905000"/>
            <a:ext cx="360362" cy="222250"/>
          </a:xfrm>
          <a:prstGeom prst="rightArrow">
            <a:avLst>
              <a:gd name="adj1" fmla="val 50000"/>
              <a:gd name="adj2" fmla="val 405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utoShape 19"/>
          <p:cNvSpPr>
            <a:spLocks noChangeArrowheads="1"/>
          </p:cNvSpPr>
          <p:nvPr/>
        </p:nvSpPr>
        <p:spPr bwMode="auto">
          <a:xfrm rot="1649810">
            <a:off x="7239000" y="2139950"/>
            <a:ext cx="360363" cy="222250"/>
          </a:xfrm>
          <a:prstGeom prst="rightArrow">
            <a:avLst>
              <a:gd name="adj1" fmla="val 50000"/>
              <a:gd name="adj2" fmla="val 405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6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 flipV="1">
              <a:off x="0" y="4272"/>
              <a:ext cx="5760" cy="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auto">
            <a:xfrm rot="5387439" flipH="1" flipV="1">
              <a:off x="-2124" y="2124"/>
              <a:ext cx="4320" cy="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 rot="5387439" flipH="1" flipV="1">
              <a:off x="3565" y="2124"/>
              <a:ext cx="4320" cy="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 flipV="1">
              <a:off x="0" y="0"/>
              <a:ext cx="5760" cy="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7" name="Group 29"/>
          <p:cNvGrpSpPr>
            <a:grpSpLocks/>
          </p:cNvGrpSpPr>
          <p:nvPr/>
        </p:nvGrpSpPr>
        <p:grpSpPr bwMode="auto">
          <a:xfrm>
            <a:off x="1143000" y="609600"/>
            <a:ext cx="6969125" cy="381000"/>
            <a:chOff x="446" y="336"/>
            <a:chExt cx="4834" cy="336"/>
          </a:xfrm>
        </p:grpSpPr>
        <p:sp>
          <p:nvSpPr>
            <p:cNvPr id="14366" name="AutoShape 30"/>
            <p:cNvSpPr>
              <a:spLocks noChangeArrowheads="1"/>
            </p:cNvSpPr>
            <p:nvPr/>
          </p:nvSpPr>
          <p:spPr bwMode="auto">
            <a:xfrm>
              <a:off x="816" y="336"/>
              <a:ext cx="4176" cy="336"/>
            </a:xfrm>
            <a:prstGeom prst="flowChartAlternateProcess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22225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CC"/>
                  </a:solidFill>
                </a:rPr>
                <a:t> QUÁ TRÌNH BÉ ĐƯỢC SINH RA VÀ LỚN LÊN CỦA BÉ</a:t>
              </a:r>
              <a:endParaRPr lang="en-US" dirty="0"/>
            </a:p>
          </p:txBody>
        </p:sp>
        <p:sp>
          <p:nvSpPr>
            <p:cNvPr id="14367" name="AutoShape 31"/>
            <p:cNvSpPr>
              <a:spLocks noChangeArrowheads="1"/>
            </p:cNvSpPr>
            <p:nvPr/>
          </p:nvSpPr>
          <p:spPr bwMode="auto">
            <a:xfrm>
              <a:off x="446" y="336"/>
              <a:ext cx="288" cy="28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68" name="AutoShape 32"/>
            <p:cNvSpPr>
              <a:spLocks noChangeArrowheads="1"/>
            </p:cNvSpPr>
            <p:nvPr/>
          </p:nvSpPr>
          <p:spPr bwMode="auto">
            <a:xfrm>
              <a:off x="4992" y="336"/>
              <a:ext cx="288" cy="28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81000" y="3962400"/>
            <a:ext cx="8534400" cy="381000"/>
          </a:xfrm>
          <a:prstGeom prst="flowChartAlternateProcess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22225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BÉ LỚN LÊN NHỜ VÀO TÌNH YÊU THƯƠNG CỦA BỐ MẸ VÀ NGƯỜI THÂN</a:t>
            </a:r>
            <a:endParaRPr lang="en-US" dirty="0"/>
          </a:p>
        </p:txBody>
      </p:sp>
      <p:pic>
        <p:nvPicPr>
          <p:cNvPr id="6159" name="Picture 2" descr="Kết quả hình ảnh cho ẢNH GIA DI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768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" descr="Kết quả hình ảnh cho ẢNH GIA DI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1524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7" descr="C:\Users\Gigabyte\Downloads\IMG_551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815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 BÔ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-76200" y="5943600"/>
            <a:ext cx="5256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4479925" y="6019800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8305800" y="-152400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"/>
          <p:cNvSpPr>
            <a:spLocks noChangeArrowheads="1"/>
          </p:cNvSpPr>
          <p:nvPr/>
        </p:nvSpPr>
        <p:spPr bwMode="auto">
          <a:xfrm>
            <a:off x="152400" y="9525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fr-FR" sz="3200" b="1">
                <a:latin typeface="Times New Roman" pitchFamily="18" charset="0"/>
                <a:cs typeface="Times New Roman" pitchFamily="18" charset="0"/>
              </a:rPr>
              <a:t>2. Hoạt động 2 : Tìm hiểu về điều kiện để </a:t>
            </a:r>
          </a:p>
          <a:p>
            <a:pPr algn="ctr"/>
            <a:r>
              <a:rPr lang="fr-FR" sz="3200" b="1">
                <a:latin typeface="Times New Roman" pitchFamily="18" charset="0"/>
                <a:cs typeface="Times New Roman" pitchFamily="18" charset="0"/>
              </a:rPr>
              <a:t>cơ thể bé phát triển và khỏe mạnh.</a:t>
            </a:r>
            <a:endParaRPr lang="fr-FR" sz="3200" b="1"/>
          </a:p>
        </p:txBody>
      </p:sp>
      <p:pic>
        <p:nvPicPr>
          <p:cNvPr id="7" name="video hoat dong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724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89"/>
          <p:cNvSpPr>
            <a:spLocks noChangeArrowheads="1"/>
          </p:cNvSpPr>
          <p:nvPr/>
        </p:nvSpPr>
        <p:spPr bwMode="auto">
          <a:xfrm>
            <a:off x="457200" y="609600"/>
            <a:ext cx="3657600" cy="51054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50000">
                <a:srgbClr val="FF00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5" name="Group 24"/>
          <p:cNvGrpSpPr>
            <a:grpSpLocks/>
          </p:cNvGrpSpPr>
          <p:nvPr/>
        </p:nvGrpSpPr>
        <p:grpSpPr bwMode="auto">
          <a:xfrm>
            <a:off x="4724400" y="228600"/>
            <a:ext cx="4038600" cy="5943600"/>
            <a:chOff x="1296" y="1488"/>
            <a:chExt cx="1988" cy="2256"/>
          </a:xfrm>
        </p:grpSpPr>
        <p:pic>
          <p:nvPicPr>
            <p:cNvPr id="8227" name="Picture 25" descr="su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3265" r="10001" b="3130"/>
            <a:stretch>
              <a:fillRect/>
            </a:stretch>
          </p:blipFill>
          <p:spPr bwMode="auto">
            <a:xfrm>
              <a:off x="2208" y="1488"/>
              <a:ext cx="107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26" descr="sua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536"/>
              <a:ext cx="91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30" descr="bo x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5562600"/>
          </a:xfrm>
          <a:prstGeom prst="rect">
            <a:avLst/>
          </a:prstGeom>
          <a:noFill/>
          <a:ln w="952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31" descr="Trứng tráng hành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5562600"/>
          </a:xfrm>
          <a:prstGeom prst="rect">
            <a:avLst/>
          </a:prstGeom>
          <a:noFill/>
          <a:ln w="9525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38" descr="cua h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55626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4" descr="300983878_efc883ff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55626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4" descr="tom h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038600" cy="55626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WordArt 45"/>
          <p:cNvSpPr>
            <a:spLocks noChangeArrowheads="1" noChangeShapeType="1" noTextEdit="1"/>
          </p:cNvSpPr>
          <p:nvPr/>
        </p:nvSpPr>
        <p:spPr bwMode="auto">
          <a:xfrm>
            <a:off x="838200" y="990600"/>
            <a:ext cx="2971800" cy="487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Thực phẩm </a:t>
            </a:r>
          </a:p>
          <a:p>
            <a:pPr algn="ctr"/>
            <a:r>
              <a:rPr lang="vi-VN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giàu </a:t>
            </a:r>
          </a:p>
          <a:p>
            <a:pPr algn="ctr"/>
            <a:r>
              <a:rPr lang="vi-VN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chất đạm</a:t>
            </a:r>
            <a:endParaRPr lang="en-US" sz="40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8202" name="Group 61"/>
          <p:cNvGrpSpPr>
            <a:grpSpLocks/>
          </p:cNvGrpSpPr>
          <p:nvPr/>
        </p:nvGrpSpPr>
        <p:grpSpPr bwMode="auto">
          <a:xfrm>
            <a:off x="4724400" y="304800"/>
            <a:ext cx="4038600" cy="5562600"/>
            <a:chOff x="3408" y="1279"/>
            <a:chExt cx="1968" cy="2377"/>
          </a:xfrm>
        </p:grpSpPr>
        <p:grpSp>
          <p:nvGrpSpPr>
            <p:cNvPr id="8219" name="Group 62"/>
            <p:cNvGrpSpPr>
              <a:grpSpLocks/>
            </p:cNvGrpSpPr>
            <p:nvPr/>
          </p:nvGrpSpPr>
          <p:grpSpPr bwMode="auto">
            <a:xfrm>
              <a:off x="3408" y="1999"/>
              <a:ext cx="1008" cy="816"/>
              <a:chOff x="1296" y="1488"/>
              <a:chExt cx="1988" cy="2256"/>
            </a:xfrm>
          </p:grpSpPr>
          <p:pic>
            <p:nvPicPr>
              <p:cNvPr id="8225" name="Picture 63" descr="sua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D"/>
                  </a:clrFrom>
                  <a:clrTo>
                    <a:srgbClr val="FFFF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0" t="3265" r="10001" b="3130"/>
              <a:stretch>
                <a:fillRect/>
              </a:stretch>
            </p:blipFill>
            <p:spPr bwMode="auto">
              <a:xfrm>
                <a:off x="2208" y="1488"/>
                <a:ext cx="1076" cy="2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6" name="Picture 64" descr="sua 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1536"/>
                <a:ext cx="914" cy="2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20" name="Picture 65" descr="bo xa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960" cy="872"/>
            </a:xfrm>
            <a:prstGeom prst="rect">
              <a:avLst/>
            </a:prstGeom>
            <a:noFill/>
            <a:ln w="9525">
              <a:solidFill>
                <a:srgbClr val="CC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1" name="Picture 66" descr="Trứng tráng hành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79"/>
              <a:ext cx="960" cy="720"/>
            </a:xfrm>
            <a:prstGeom prst="rect">
              <a:avLst/>
            </a:prstGeom>
            <a:noFill/>
            <a:ln w="9525">
              <a:solidFill>
                <a:srgbClr val="FF99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2" name="Picture 67" descr="cua h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767"/>
              <a:ext cx="1008" cy="864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3" name="Picture 14" descr="300983878_efc883ff5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279"/>
              <a:ext cx="1008" cy="720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4" name="Picture 69" descr="tom ha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016"/>
              <a:ext cx="1056" cy="768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3" name="Picture 7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43333" b="42223"/>
          <a:stretch>
            <a:fillRect/>
          </a:stretch>
        </p:blipFill>
        <p:spPr bwMode="auto">
          <a:xfrm>
            <a:off x="4419600" y="76200"/>
            <a:ext cx="4495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7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22" r="43333" b="42223"/>
          <a:stretch>
            <a:fillRect/>
          </a:stretch>
        </p:blipFill>
        <p:spPr bwMode="auto">
          <a:xfrm>
            <a:off x="4495800" y="0"/>
            <a:ext cx="76200" cy="6400800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5" name="Group 78"/>
          <p:cNvGrpSpPr>
            <a:grpSpLocks/>
          </p:cNvGrpSpPr>
          <p:nvPr/>
        </p:nvGrpSpPr>
        <p:grpSpPr bwMode="auto">
          <a:xfrm>
            <a:off x="-36513" y="0"/>
            <a:ext cx="9180513" cy="6858000"/>
            <a:chOff x="-1872" y="0"/>
            <a:chExt cx="5783" cy="4320"/>
          </a:xfrm>
        </p:grpSpPr>
        <p:sp>
          <p:nvSpPr>
            <p:cNvPr id="8215" name="Rectangle 74"/>
            <p:cNvSpPr>
              <a:spLocks noChangeArrowheads="1"/>
            </p:cNvSpPr>
            <p:nvPr/>
          </p:nvSpPr>
          <p:spPr bwMode="auto">
            <a:xfrm flipV="1">
              <a:off x="-1872" y="4272"/>
              <a:ext cx="5760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75"/>
            <p:cNvSpPr>
              <a:spLocks noChangeArrowheads="1"/>
            </p:cNvSpPr>
            <p:nvPr/>
          </p:nvSpPr>
          <p:spPr bwMode="auto">
            <a:xfrm rot="5387439" flipH="1" flipV="1">
              <a:off x="-3996" y="2124"/>
              <a:ext cx="4320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Rectangle 76"/>
            <p:cNvSpPr>
              <a:spLocks noChangeArrowheads="1"/>
            </p:cNvSpPr>
            <p:nvPr/>
          </p:nvSpPr>
          <p:spPr bwMode="auto">
            <a:xfrm rot="5387439" flipH="1" flipV="1">
              <a:off x="1716" y="2124"/>
              <a:ext cx="4320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Rectangle 77"/>
            <p:cNvSpPr>
              <a:spLocks noChangeArrowheads="1"/>
            </p:cNvSpPr>
            <p:nvPr/>
          </p:nvSpPr>
          <p:spPr bwMode="auto">
            <a:xfrm flipV="1">
              <a:off x="-1872" y="0"/>
              <a:ext cx="5760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6" name="Group 7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211" name="Picture 3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4" y="0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4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6" y="4224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5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5" descr="N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7" name="Group 85"/>
          <p:cNvGrpSpPr>
            <a:grpSpLocks/>
          </p:cNvGrpSpPr>
          <p:nvPr/>
        </p:nvGrpSpPr>
        <p:grpSpPr bwMode="auto">
          <a:xfrm>
            <a:off x="1828800" y="152400"/>
            <a:ext cx="5562600" cy="381000"/>
            <a:chOff x="816" y="336"/>
            <a:chExt cx="4176" cy="336"/>
          </a:xfrm>
        </p:grpSpPr>
        <p:sp>
          <p:nvSpPr>
            <p:cNvPr id="75862" name="AutoShape 86"/>
            <p:cNvSpPr>
              <a:spLocks noChangeArrowheads="1"/>
            </p:cNvSpPr>
            <p:nvPr/>
          </p:nvSpPr>
          <p:spPr bwMode="auto">
            <a:xfrm>
              <a:off x="816" y="336"/>
              <a:ext cx="4176" cy="336"/>
            </a:xfrm>
            <a:prstGeom prst="flowChartAlternateProcess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22225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CC"/>
                  </a:solidFill>
                </a:rPr>
                <a:t>THỰC PHẨM GIẦU CHẤT ĐẠM</a:t>
              </a:r>
              <a:endParaRPr lang="en-US"/>
            </a:p>
          </p:txBody>
        </p:sp>
        <p:sp>
          <p:nvSpPr>
            <p:cNvPr id="75863" name="AutoShape 87"/>
            <p:cNvSpPr>
              <a:spLocks noChangeArrowheads="1"/>
            </p:cNvSpPr>
            <p:nvPr/>
          </p:nvSpPr>
          <p:spPr bwMode="auto">
            <a:xfrm>
              <a:off x="816" y="384"/>
              <a:ext cx="288" cy="28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64" name="AutoShape 88"/>
            <p:cNvSpPr>
              <a:spLocks noChangeArrowheads="1"/>
            </p:cNvSpPr>
            <p:nvPr/>
          </p:nvSpPr>
          <p:spPr bwMode="auto">
            <a:xfrm>
              <a:off x="4561" y="336"/>
              <a:ext cx="287" cy="28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8"/>
          <p:cNvGrpSpPr>
            <a:grpSpLocks/>
          </p:cNvGrpSpPr>
          <p:nvPr/>
        </p:nvGrpSpPr>
        <p:grpSpPr bwMode="auto">
          <a:xfrm>
            <a:off x="-152400" y="-76200"/>
            <a:ext cx="9296400" cy="6934200"/>
            <a:chOff x="0" y="-480"/>
            <a:chExt cx="5760" cy="4848"/>
          </a:xfrm>
        </p:grpSpPr>
        <p:sp>
          <p:nvSpPr>
            <p:cNvPr id="9228" name="Text Box 8"/>
            <p:cNvSpPr txBox="1">
              <a:spLocks noChangeArrowheads="1"/>
            </p:cNvSpPr>
            <p:nvPr/>
          </p:nvSpPr>
          <p:spPr bwMode="auto">
            <a:xfrm>
              <a:off x="528" y="-480"/>
              <a:ext cx="451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922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2222" r="43333" b="42223"/>
            <a:stretch>
              <a:fillRect/>
            </a:stretch>
          </p:blipFill>
          <p:spPr bwMode="auto">
            <a:xfrm>
              <a:off x="96" y="96"/>
              <a:ext cx="2496" cy="4176"/>
            </a:xfrm>
            <a:prstGeom prst="rect">
              <a:avLst/>
            </a:prstGeom>
            <a:noFill/>
            <a:ln w="952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0" name="Rectangle 13"/>
            <p:cNvSpPr>
              <a:spLocks noChangeArrowheads="1"/>
            </p:cNvSpPr>
            <p:nvPr/>
          </p:nvSpPr>
          <p:spPr bwMode="auto">
            <a:xfrm flipV="1">
              <a:off x="0" y="4320"/>
              <a:ext cx="5760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4"/>
            <p:cNvSpPr>
              <a:spLocks noChangeArrowheads="1"/>
            </p:cNvSpPr>
            <p:nvPr/>
          </p:nvSpPr>
          <p:spPr bwMode="auto">
            <a:xfrm rot="5387439" flipH="1" flipV="1">
              <a:off x="-2124" y="2172"/>
              <a:ext cx="4320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Rectangle 15"/>
            <p:cNvSpPr>
              <a:spLocks noChangeArrowheads="1"/>
            </p:cNvSpPr>
            <p:nvPr/>
          </p:nvSpPr>
          <p:spPr bwMode="auto">
            <a:xfrm rot="5387439" flipH="1" flipV="1">
              <a:off x="3565" y="2172"/>
              <a:ext cx="4320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Rectangle 16"/>
            <p:cNvSpPr>
              <a:spLocks noChangeArrowheads="1"/>
            </p:cNvSpPr>
            <p:nvPr/>
          </p:nvSpPr>
          <p:spPr bwMode="auto">
            <a:xfrm flipV="1">
              <a:off x="0" y="0"/>
              <a:ext cx="5760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34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2222" r="43333" b="42223"/>
            <a:stretch>
              <a:fillRect/>
            </a:stretch>
          </p:blipFill>
          <p:spPr bwMode="auto">
            <a:xfrm>
              <a:off x="2640" y="96"/>
              <a:ext cx="3024" cy="4176"/>
            </a:xfrm>
            <a:prstGeom prst="rect">
              <a:avLst/>
            </a:prstGeom>
            <a:noFill/>
            <a:ln w="952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" name="Picture 2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51151" b="30435"/>
          <a:stretch>
            <a:fillRect/>
          </a:stretch>
        </p:blipFill>
        <p:spPr bwMode="auto">
          <a:xfrm>
            <a:off x="4495800" y="1066800"/>
            <a:ext cx="20574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4" descr="Sca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34259" b="53424"/>
          <a:stretch>
            <a:fillRect/>
          </a:stretch>
        </p:blipFill>
        <p:spPr bwMode="auto">
          <a:xfrm>
            <a:off x="914400" y="4435475"/>
            <a:ext cx="22098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4" descr="Sca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45206" r="31482"/>
          <a:stretch>
            <a:fillRect/>
          </a:stretch>
        </p:blipFill>
        <p:spPr bwMode="auto">
          <a:xfrm>
            <a:off x="457200" y="1100138"/>
            <a:ext cx="34290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7" descr="Bài thuốc chữa tàn nhang từ hạt vừ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Group 50"/>
          <p:cNvGrpSpPr>
            <a:grpSpLocks/>
          </p:cNvGrpSpPr>
          <p:nvPr/>
        </p:nvGrpSpPr>
        <p:grpSpPr bwMode="auto">
          <a:xfrm>
            <a:off x="1524000" y="0"/>
            <a:ext cx="5638800" cy="457200"/>
            <a:chOff x="1200" y="0"/>
            <a:chExt cx="4032" cy="384"/>
          </a:xfrm>
        </p:grpSpPr>
        <p:sp>
          <p:nvSpPr>
            <p:cNvPr id="32819" name="AutoShape 51"/>
            <p:cNvSpPr>
              <a:spLocks noChangeArrowheads="1"/>
            </p:cNvSpPr>
            <p:nvPr/>
          </p:nvSpPr>
          <p:spPr bwMode="auto">
            <a:xfrm>
              <a:off x="1200" y="48"/>
              <a:ext cx="4032" cy="336"/>
            </a:xfrm>
            <a:prstGeom prst="flowChartAlternateProcess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22225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CC"/>
                  </a:solidFill>
                </a:rPr>
                <a:t>THỰC PHẨM GIẦU CHẤT BÉO </a:t>
              </a:r>
              <a:endParaRPr lang="en-US"/>
            </a:p>
          </p:txBody>
        </p:sp>
        <p:sp>
          <p:nvSpPr>
            <p:cNvPr id="32820" name="AutoShape 52"/>
            <p:cNvSpPr>
              <a:spLocks noChangeArrowheads="1"/>
            </p:cNvSpPr>
            <p:nvPr/>
          </p:nvSpPr>
          <p:spPr bwMode="auto">
            <a:xfrm>
              <a:off x="1248" y="0"/>
              <a:ext cx="288" cy="3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21" name="AutoShape 53"/>
            <p:cNvSpPr>
              <a:spLocks noChangeArrowheads="1"/>
            </p:cNvSpPr>
            <p:nvPr/>
          </p:nvSpPr>
          <p:spPr bwMode="auto">
            <a:xfrm>
              <a:off x="4944" y="0"/>
              <a:ext cx="288" cy="3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9224" name="Picture 48" descr="3 &amp;dstrok;iều thận trọng &amp;dstrok;ể món lạc không gây hại cho sức khỏ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133600" cy="198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qua chuoi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26670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259" name="Picture 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" y="0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" y="4224"/>
              <a:ext cx="56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9" descr="han13221905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2667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qua tao 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85800"/>
            <a:ext cx="12954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"/>
            <a:ext cx="22875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7" name="Group 12"/>
          <p:cNvGrpSpPr>
            <a:grpSpLocks/>
          </p:cNvGrpSpPr>
          <p:nvPr/>
        </p:nvGrpSpPr>
        <p:grpSpPr bwMode="auto">
          <a:xfrm>
            <a:off x="533400" y="0"/>
            <a:ext cx="8305800" cy="609600"/>
            <a:chOff x="1200" y="0"/>
            <a:chExt cx="4032" cy="384"/>
          </a:xfrm>
        </p:grpSpPr>
        <p:sp>
          <p:nvSpPr>
            <p:cNvPr id="263181" name="AutoShape 13"/>
            <p:cNvSpPr>
              <a:spLocks noChangeArrowheads="1"/>
            </p:cNvSpPr>
            <p:nvPr/>
          </p:nvSpPr>
          <p:spPr bwMode="auto">
            <a:xfrm>
              <a:off x="1200" y="48"/>
              <a:ext cx="4032" cy="336"/>
            </a:xfrm>
            <a:prstGeom prst="flowChartAlternateProcess">
              <a:avLst/>
            </a:prstGeom>
            <a:gradFill rotWithShape="1">
              <a:gsLst>
                <a:gs pos="0">
                  <a:srgbClr val="FF0066"/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5400000" scaled="1"/>
            </a:gradFill>
            <a:ln w="22225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CC"/>
                  </a:solidFill>
                </a:rPr>
                <a:t>THỰC PHẨM GIẦU CHẤT VITAMIN VÀ KHOÁNG CHẤT </a:t>
              </a:r>
              <a:endParaRPr lang="en-US" dirty="0"/>
            </a:p>
          </p:txBody>
        </p:sp>
        <p:sp>
          <p:nvSpPr>
            <p:cNvPr id="263182" name="AutoShape 14"/>
            <p:cNvSpPr>
              <a:spLocks noChangeArrowheads="1"/>
            </p:cNvSpPr>
            <p:nvPr/>
          </p:nvSpPr>
          <p:spPr bwMode="auto">
            <a:xfrm>
              <a:off x="1248" y="0"/>
              <a:ext cx="288" cy="3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183" name="AutoShape 15"/>
            <p:cNvSpPr>
              <a:spLocks noChangeArrowheads="1"/>
            </p:cNvSpPr>
            <p:nvPr/>
          </p:nvSpPr>
          <p:spPr bwMode="auto">
            <a:xfrm>
              <a:off x="4944" y="0"/>
              <a:ext cx="288" cy="3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0248" name="Picture 17" descr="qua ca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8F6FB"/>
              </a:clrFrom>
              <a:clrTo>
                <a:srgbClr val="F8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0923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8" descr="Trai-nho-mau-do-giup-nang-cao-tuoi-t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29">
            <a:off x="2286000" y="641350"/>
            <a:ext cx="1981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1" descr="rau-muo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89774">
            <a:off x="6342063" y="4202113"/>
            <a:ext cx="23288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3" descr="images683538_10_13_1328470275_8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74466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4" descr="Ảnh số 1 Rau dền FC00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2133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2" descr="Trị mụn thịt bằng hoa súp lơ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848">
            <a:off x="2427288" y="4819650"/>
            <a:ext cx="16764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" descr="ca chu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0EEF1"/>
              </a:clrFrom>
              <a:clrTo>
                <a:srgbClr val="F0EE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409">
            <a:off x="4403725" y="4602163"/>
            <a:ext cx="18288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5" descr="Truyen Bi Do hinh an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1828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0,322372146,E:\cuoi\MON ĂN MÔI NGAY\MON ĂN MÔI NGAY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1,322372146,E:\cuoi\MON ĂN MÔI NGAY\MON ĂN MÔI NGAY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6,322372146,E:\cuoi\MON ĂN MÔI NGAY\MON ĂN MÔI NGAY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1,322372146,E:\cuoi\MON ĂN MÔI NGAY\MON ĂN MÔI NGAY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35,322372146,E:\cuoi\MON ĂN MÔI NGAY\MON ĂN MÔI NGAY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19,322372146,E:\cuoi\MON ĂN MÔI NGAY\MON ĂN MÔI NGAY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64,322372146,E:\cuoi\MON ĂN MÔI NGAY\MON ĂN MÔI NGAY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81,322372146,E:\cuoi\MON ĂN MÔI NGAY\MON ĂN MÔI NGAY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82,322372146,E:\cuoi\MON ĂN MÔI NGAY\MON ĂN MÔI NGAY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644</Words>
  <Application>Microsoft Office PowerPoint</Application>
  <PresentationFormat>On-screen Show (4:3)</PresentationFormat>
  <Paragraphs>120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FFK</dc:creator>
  <cp:lastModifiedBy>Tommy_Phan</cp:lastModifiedBy>
  <cp:revision>53</cp:revision>
  <dcterms:created xsi:type="dcterms:W3CDTF">2009-11-12T09:01:17Z</dcterms:created>
  <dcterms:modified xsi:type="dcterms:W3CDTF">2017-10-31T04:01:03Z</dcterms:modified>
</cp:coreProperties>
</file>